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14" r:id="rId2"/>
    <p:sldId id="282" r:id="rId3"/>
    <p:sldId id="281" r:id="rId4"/>
    <p:sldId id="286" r:id="rId5"/>
    <p:sldId id="312" r:id="rId6"/>
    <p:sldId id="337" r:id="rId7"/>
    <p:sldId id="338" r:id="rId8"/>
    <p:sldId id="344" r:id="rId9"/>
    <p:sldId id="341" r:id="rId10"/>
    <p:sldId id="339" r:id="rId11"/>
    <p:sldId id="340" r:id="rId12"/>
    <p:sldId id="258" r:id="rId13"/>
    <p:sldId id="305" r:id="rId14"/>
    <p:sldId id="261" r:id="rId15"/>
    <p:sldId id="262" r:id="rId16"/>
    <p:sldId id="264" r:id="rId17"/>
    <p:sldId id="263" r:id="rId18"/>
    <p:sldId id="275" r:id="rId19"/>
    <p:sldId id="267" r:id="rId20"/>
    <p:sldId id="265" r:id="rId21"/>
    <p:sldId id="269" r:id="rId22"/>
    <p:sldId id="270" r:id="rId23"/>
    <p:sldId id="271" r:id="rId24"/>
    <p:sldId id="334" r:id="rId25"/>
    <p:sldId id="315" r:id="rId26"/>
    <p:sldId id="316" r:id="rId27"/>
    <p:sldId id="276" r:id="rId28"/>
    <p:sldId id="331" r:id="rId29"/>
    <p:sldId id="332" r:id="rId30"/>
    <p:sldId id="318" r:id="rId31"/>
    <p:sldId id="319" r:id="rId32"/>
    <p:sldId id="343" r:id="rId33"/>
    <p:sldId id="320" r:id="rId34"/>
    <p:sldId id="342" r:id="rId35"/>
    <p:sldId id="321" r:id="rId36"/>
    <p:sldId id="322" r:id="rId37"/>
    <p:sldId id="297" r:id="rId38"/>
    <p:sldId id="323" r:id="rId39"/>
    <p:sldId id="327" r:id="rId4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14" autoAdjust="0"/>
  </p:normalViewPr>
  <p:slideViewPr>
    <p:cSldViewPr>
      <p:cViewPr varScale="1">
        <p:scale>
          <a:sx n="64" d="100"/>
          <a:sy n="64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088E3-9AA9-47B3-B013-5FA97D4EF05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E1592-BD2B-41D4-8C20-B1DEAFC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6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E1592-BD2B-41D4-8C20-B1DEAFC066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4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E1592-BD2B-41D4-8C20-B1DEAFC0662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0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E1592-BD2B-41D4-8C20-B1DEAFC0662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9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E1592-BD2B-41D4-8C20-B1DEAFC0662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3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3455" y="645333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6D9201A4-F0BD-4A3A-84F1-220D94051D62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3455" y="6093298"/>
            <a:ext cx="2133600" cy="365125"/>
          </a:xfrm>
        </p:spPr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02586" y="5301208"/>
            <a:ext cx="2141414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" y="0"/>
            <a:ext cx="9143452" cy="68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950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zavuch.ru/#/document/99/1301373571/" TargetMode="External"/><Relationship Id="rId2" Type="http://schemas.openxmlformats.org/officeDocument/2006/relationships/hyperlink" Target="http://rcoi.mcko.ru/images/public_2014/EGE_Fed_prik/273-fz_23_07.rt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os.ru/donm/documents/normativnye-pravovye-akty/view/295291220/" TargetMode="External"/><Relationship Id="rId4" Type="http://schemas.openxmlformats.org/officeDocument/2006/relationships/hyperlink" Target="https://obrnadzor.gov.ru/wp-content/uploads/2022/12/postanovlenie-pravitelstva-rf-ot-29.11.2021-%E2%84%96-2085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280920" cy="936103"/>
          </a:xfrm>
          <a:effectLst/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ЕГЭ -20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71748"/>
            <a:ext cx="4896544" cy="3689227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995794"/>
            <a:ext cx="4355976" cy="1318888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4200" b="1" dirty="0" smtClean="0">
                <a:latin typeface="Century Schoolbook" panose="02040604050505020304" pitchFamily="18" charset="0"/>
              </a:rPr>
              <a:t>07 ноября</a:t>
            </a:r>
          </a:p>
          <a:p>
            <a:pPr algn="ctr"/>
            <a:r>
              <a:rPr lang="ru-RU" sz="4200" b="1" dirty="0" smtClean="0">
                <a:latin typeface="Century Schoolbook" panose="02040604050505020304" pitchFamily="18" charset="0"/>
              </a:rPr>
              <a:t>2024 г.</a:t>
            </a:r>
            <a:endParaRPr lang="ru-RU" sz="4200" b="1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" y="1124759"/>
            <a:ext cx="3816425" cy="200253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0" y="3380655"/>
            <a:ext cx="325517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76672"/>
            <a:ext cx="7478216" cy="936104"/>
          </a:xfrm>
        </p:spPr>
        <p:txBody>
          <a:bodyPr/>
          <a:lstStyle/>
          <a:p>
            <a:r>
              <a:rPr lang="ru-RU" u="sng" dirty="0" smtClean="0"/>
              <a:t>Сочинение 2024-20</a:t>
            </a:r>
            <a:r>
              <a:rPr lang="en-US" u="sng" dirty="0" smtClean="0"/>
              <a:t>2</a:t>
            </a:r>
            <a:r>
              <a:rPr lang="ru-RU" u="sng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276872"/>
            <a:ext cx="86405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/>
              <a:t>Соответствие теме. </a:t>
            </a:r>
          </a:p>
          <a:p>
            <a:pPr algn="just"/>
            <a:r>
              <a:rPr lang="ru-RU" sz="2400" dirty="0"/>
              <a:t>2. Аргументация. Привлечение литературного материала. </a:t>
            </a:r>
          </a:p>
          <a:p>
            <a:pPr algn="just"/>
            <a:r>
              <a:rPr lang="ru-RU" sz="2400" dirty="0"/>
              <a:t>3. Композиция и логика рассуждения. </a:t>
            </a:r>
          </a:p>
          <a:p>
            <a:pPr algn="just"/>
            <a:r>
              <a:rPr lang="ru-RU" sz="2400" dirty="0"/>
              <a:t>4. Качество письменной речи. </a:t>
            </a:r>
          </a:p>
          <a:p>
            <a:pPr algn="just"/>
            <a:r>
              <a:rPr lang="ru-RU" sz="2400" dirty="0"/>
              <a:t>5. Грамотность.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Критерии проверки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13" y="474222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28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94240" cy="1440160"/>
          </a:xfrm>
        </p:spPr>
        <p:txBody>
          <a:bodyPr/>
          <a:lstStyle/>
          <a:p>
            <a:r>
              <a:rPr lang="ru-RU" u="sng" dirty="0"/>
              <a:t>Сочинение </a:t>
            </a:r>
            <a:r>
              <a:rPr lang="ru-RU" u="sng" dirty="0" smtClean="0"/>
              <a:t>2024-20</a:t>
            </a:r>
            <a:r>
              <a:rPr lang="en-US" u="sng" dirty="0" smtClean="0"/>
              <a:t>2</a:t>
            </a:r>
            <a:r>
              <a:rPr lang="ru-RU" u="sng" dirty="0"/>
              <a:t>5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702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Критерии </a:t>
            </a:r>
            <a:r>
              <a:rPr lang="ru-RU" sz="2800" b="1" dirty="0" err="1">
                <a:solidFill>
                  <a:srgbClr val="C00000"/>
                </a:solidFill>
              </a:rPr>
              <a:t>No</a:t>
            </a:r>
            <a:r>
              <a:rPr lang="ru-RU" sz="2800" b="1" dirty="0">
                <a:solidFill>
                  <a:srgbClr val="C00000"/>
                </a:solidFill>
              </a:rPr>
              <a:t> 1 и </a:t>
            </a:r>
            <a:r>
              <a:rPr lang="ru-RU" sz="2800" b="1" dirty="0" err="1">
                <a:solidFill>
                  <a:srgbClr val="C00000"/>
                </a:solidFill>
              </a:rPr>
              <a:t>No</a:t>
            </a:r>
            <a:r>
              <a:rPr lang="ru-RU" sz="2800" b="1" dirty="0">
                <a:solidFill>
                  <a:srgbClr val="C00000"/>
                </a:solidFill>
              </a:rPr>
              <a:t> 2 являются основными.</a:t>
            </a:r>
          </a:p>
          <a:p>
            <a:pPr algn="just"/>
            <a:r>
              <a:rPr lang="ru-RU" sz="2800" dirty="0"/>
              <a:t>Для получения «зачета» за итоговое сочинение </a:t>
            </a:r>
            <a:r>
              <a:rPr lang="ru-RU" sz="2800" dirty="0" smtClean="0"/>
              <a:t>необходимо: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получить </a:t>
            </a:r>
            <a:r>
              <a:rPr lang="ru-RU" sz="2800" dirty="0" smtClean="0"/>
              <a:t>«зачет</a:t>
            </a:r>
            <a:r>
              <a:rPr lang="ru-RU" sz="2800" dirty="0"/>
              <a:t>» по </a:t>
            </a:r>
            <a:r>
              <a:rPr lang="ru-RU" sz="2800" dirty="0" smtClean="0"/>
              <a:t>критериям </a:t>
            </a:r>
            <a:r>
              <a:rPr lang="ru-RU" sz="2800" dirty="0" err="1"/>
              <a:t>No</a:t>
            </a:r>
            <a:r>
              <a:rPr lang="ru-RU" sz="2800" dirty="0"/>
              <a:t> 1 и </a:t>
            </a:r>
            <a:r>
              <a:rPr lang="ru-RU" sz="2800" dirty="0" err="1"/>
              <a:t>No</a:t>
            </a:r>
            <a:r>
              <a:rPr lang="ru-RU" sz="2800" dirty="0"/>
              <a:t> 2 (выставление «незачета» по одному из этих критериев </a:t>
            </a:r>
            <a:r>
              <a:rPr lang="ru-RU" sz="2800" dirty="0" smtClean="0"/>
              <a:t>автоматически </a:t>
            </a:r>
            <a:r>
              <a:rPr lang="ru-RU" sz="2800" dirty="0"/>
              <a:t>ведет к «незачету» за работу в целом</a:t>
            </a:r>
            <a:r>
              <a:rPr lang="ru-RU" sz="28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также дополнительно «зачет» по </a:t>
            </a:r>
            <a:r>
              <a:rPr lang="ru-RU" sz="2800" dirty="0" smtClean="0"/>
              <a:t>одному </a:t>
            </a:r>
            <a:r>
              <a:rPr lang="ru-RU" sz="2800" dirty="0"/>
              <a:t>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9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548680"/>
            <a:ext cx="6444208" cy="1512168"/>
          </a:xfrm>
          <a:effectLst/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ЕГЭ:</a:t>
            </a:r>
            <a:endParaRPr lang="en-US" altLang="ru-RU" sz="5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00808"/>
            <a:ext cx="8064896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единые правила проведения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единое расписание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использование заданий стандартизированной формы (КИМ)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использование специальных бланков для оформления ответов на задания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проведение письменно на русском языке (за исключением ЕГЭ по иностранным языкам и информатике)</a:t>
            </a:r>
            <a:endParaRPr lang="en-US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38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07504" y="1556792"/>
            <a:ext cx="9036496" cy="48245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Обучающийся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уважительной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причине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(болезнь или иные обстоятельства, подтвержденные документально)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может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изменить форму прохождения ГИА, а также изменить (дополнить) перечень указанных в заявлении экзаменов, обратившись 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ГЭК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(государственная экзаменационная комиссия)</a:t>
            </a: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не </a:t>
            </a:r>
            <a:r>
              <a:rPr lang="ru-RU" sz="3600" b="1" u="sng" dirty="0">
                <a:solidFill>
                  <a:srgbClr val="C00000"/>
                </a:solidFill>
              </a:rPr>
              <a:t>позднее чем за </a:t>
            </a:r>
            <a:r>
              <a:rPr lang="ru-RU" sz="3600" b="1" u="sng" dirty="0" smtClean="0">
                <a:solidFill>
                  <a:srgbClr val="C00000"/>
                </a:solidFill>
              </a:rPr>
              <a:t>месяц</a:t>
            </a:r>
          </a:p>
          <a:p>
            <a:pPr marL="0" indent="0" algn="ctr">
              <a:buNone/>
            </a:pPr>
            <a:endParaRPr lang="ru-RU" sz="3300" b="1" dirty="0" smtClean="0">
              <a:solidFill>
                <a:srgbClr val="002060"/>
              </a:solidFill>
            </a:endParaRPr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2987824" y="116632"/>
            <a:ext cx="606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заявления на участие в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2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200" u="sng" dirty="0" smtClean="0">
                <a:solidFill>
                  <a:srgbClr val="C00000"/>
                </a:solidFill>
              </a:rPr>
              <a:t>Уважительные причины неучастия в ЕГЭ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3200" u="sng" dirty="0" smtClean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Уважительными причинами считаются болезнь выпускника, смерть близких родственников, иные трудные жизненные ситуации.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Решение о допуске выпускника до сдачи ЕГЭ в дополнительные сроки  в рамках утвержденного расписания в каждом конкретном случае принимает ГЭК.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</a:pPr>
            <a:endParaRPr lang="en-US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09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eaLnBrk="1" hangingPunct="1"/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проведения ЕГЭ:</a:t>
            </a:r>
            <a:endParaRPr lang="en-US" alt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lnSpc>
                <a:spcPct val="80000"/>
              </a:lnSpc>
              <a:buNone/>
            </a:pPr>
            <a:endParaRPr lang="ru-RU" altLang="ru-RU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В основной период в ЕГЭ участвуют выпускники 2025 года; обучающиеся в учреждениях  СПО; выпускники прошлых лет, в том числе лица, у которых срок действия ранее полученного результата ЕГЭ не истек; граждане, получившие среднее (полное) общее образование в иностранных государствах.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Для участников, не сдавших ЕГЭ или не завершивших выполнение экзаменационной работы по уважительным причинам (болезнь или иные обстоятельства, подтвержденные документально), а также участников, результаты ЕГЭ которых были отменены ГЭК, определены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резервные дни сдачи ЕГЭ</a:t>
            </a:r>
            <a:r>
              <a:rPr lang="ru-RU" altLang="ru-RU" sz="2400" dirty="0">
                <a:solidFill>
                  <a:srgbClr val="C00000"/>
                </a:solidFill>
              </a:rPr>
              <a:t>.</a:t>
            </a:r>
            <a:endParaRPr lang="ru-RU" altLang="ru-RU" sz="2400" dirty="0" smtClean="0">
              <a:solidFill>
                <a:srgbClr val="C00000"/>
              </a:solidFill>
            </a:endParaRPr>
          </a:p>
          <a:p>
            <a:pPr marL="45720" indent="0" eaLnBrk="1" hangingPunct="1">
              <a:lnSpc>
                <a:spcPct val="80000"/>
              </a:lnSpc>
              <a:buNone/>
            </a:pP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24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5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Расписание проведения ЕГЭ в 2025 году (проект)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49841"/>
              </p:ext>
            </p:extLst>
          </p:nvPr>
        </p:nvGraphicFramePr>
        <p:xfrm>
          <a:off x="179512" y="707885"/>
          <a:ext cx="8784976" cy="56526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Основной период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7" marR="7437" marT="7437" marB="7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23.05.2025 (пятница)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Литература, химия, история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27.05.2025 (вторник)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 (базовый, профильный уровень)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30.05.2025 (пятница)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02.06.2025 (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Обществознание, физика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05.06.2025 (четверг)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Биология, география, иностранный язык (письменная часть)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10.06.2025 (вторник)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языки (устная часть), информатика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11.06.2024 (среда)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языки (устная часть), информатика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16.06.2025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Резерв: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география, литература, обществознание, физика;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17.06.2025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Резерв: русский язык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18.06.2025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Резерв: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иностранные языки (устная часть), история, химия;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719602"/>
                  </a:ext>
                </a:extLst>
              </a:tr>
              <a:tr h="30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19.06.2025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Резерв: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биология, иностранные языки (письменная часть), информатика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20.06.2025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Резерв: математика базового и профильного уровней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23.06.2025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Резерв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 всем предметам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03.07.2025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Пересдача: 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письменная часть иностранных языков, информатика, обществознание, русский язык, физика, химия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224583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04.07.2025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Пересдача: </a:t>
                      </a:r>
                      <a:r>
                        <a:rPr lang="ru-RU" sz="14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биология, география, математика, устная часть по иностранным языкам, история и литература.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22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9" y="476673"/>
            <a:ext cx="7632847" cy="1152128"/>
          </a:xfrm>
        </p:spPr>
        <p:txBody>
          <a:bodyPr/>
          <a:lstStyle/>
          <a:p>
            <a:pPr eaLnBrk="1" hangingPunct="1"/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</a:t>
            </a:r>
            <a: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ЕГЭ:</a:t>
            </a:r>
            <a:endParaRPr lang="en-US" altLang="ru-RU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8064896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90000"/>
              </a:lnSpc>
              <a:buNone/>
            </a:pPr>
            <a:endParaRPr lang="ru-RU" altLang="ru-RU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Сдавать в дополнительные сроки имеют право определенные категории участников, не имевшие возможности участвовать в ЕГЭ в основной период: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выпускники прошлых лет;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выпускники СПО;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граждане, получившие среднее (полное) общее образование в иностранных государствах.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Также в  дополнительные сроки и резервные дни допускаются к сдаче ЕГЭ те участники, у которых совпадают сроки проведения ЕГЭ по отдельным общеобразовательным предметам.</a:t>
            </a:r>
            <a:endParaRPr lang="en-US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827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195"/>
            <a:ext cx="6512511" cy="936104"/>
          </a:xfrm>
        </p:spPr>
        <p:txBody>
          <a:bodyPr/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экзаменов публикуются на официальном портале Мэра и Правительства Москвы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mos.ru.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078"/>
            <a:ext cx="9144000" cy="58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ЕГЭ</a:t>
            </a:r>
            <a:b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Выполненная экзаменационная работа оценивается в первичных </a:t>
            </a:r>
            <a:r>
              <a:rPr lang="ru-RU" altLang="ru-RU" sz="2400" dirty="0" smtClean="0">
                <a:solidFill>
                  <a:srgbClr val="C00000"/>
                </a:solidFill>
              </a:rPr>
              <a:t>баллах</a:t>
            </a:r>
            <a:r>
              <a:rPr lang="ru-RU" altLang="ru-RU" sz="24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Количество первичных баллов за выполнение каждого задания можно узнать </a:t>
            </a:r>
            <a:r>
              <a:rPr lang="ru-RU" altLang="ru-RU" sz="2400" dirty="0" smtClean="0">
                <a:solidFill>
                  <a:srgbClr val="C00000"/>
                </a:solidFill>
              </a:rPr>
              <a:t>в спецификации КИМ по предмету.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Для объективной оценки уровня подготовленности участника ЕГЭ по сравнению с другими участниками экзамена применяется специальная </a:t>
            </a:r>
            <a:r>
              <a:rPr lang="ru-RU" altLang="ru-RU" sz="2400" dirty="0" smtClean="0">
                <a:solidFill>
                  <a:srgbClr val="C00000"/>
                </a:solidFill>
              </a:rPr>
              <a:t>методика шкалирования </a:t>
            </a:r>
            <a:r>
              <a:rPr lang="ru-RU" altLang="ru-RU" sz="2400" dirty="0" smtClean="0"/>
              <a:t>результатов ЕГЭ, с помощью которой </a:t>
            </a:r>
            <a:r>
              <a:rPr lang="ru-RU" altLang="ru-RU" sz="2400" dirty="0" smtClean="0">
                <a:solidFill>
                  <a:srgbClr val="C00000"/>
                </a:solidFill>
              </a:rPr>
              <a:t>первичные баллы </a:t>
            </a:r>
            <a:r>
              <a:rPr lang="ru-RU" altLang="ru-RU" sz="2400" dirty="0" smtClean="0"/>
              <a:t>переводятся в </a:t>
            </a:r>
            <a:r>
              <a:rPr lang="ru-RU" altLang="ru-RU" sz="2400" dirty="0" smtClean="0">
                <a:solidFill>
                  <a:srgbClr val="C00000"/>
                </a:solidFill>
              </a:rPr>
              <a:t>тестовые</a:t>
            </a:r>
            <a:r>
              <a:rPr lang="ru-RU" altLang="ru-RU" sz="2400" dirty="0" smtClean="0"/>
              <a:t>, которые и устанавливают итоговый результат ЕГЭ по 100-балльной шкале.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По каждому предмету ЕГЭ комиссией по шкалированию Рособрнадзора ежегодно устанавливается </a:t>
            </a:r>
            <a:r>
              <a:rPr lang="ru-RU" altLang="ru-RU" sz="2400" dirty="0" smtClean="0">
                <a:solidFill>
                  <a:srgbClr val="C00000"/>
                </a:solidFill>
              </a:rPr>
              <a:t>минимальное количество баллов</a:t>
            </a:r>
            <a:r>
              <a:rPr lang="ru-RU" altLang="ru-RU" sz="2400" dirty="0" smtClean="0"/>
              <a:t>, преодоление которого подтверждает освоение основных общеобразовательных программ.</a:t>
            </a:r>
            <a:endParaRPr lang="en-US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3292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9361040" cy="1800200"/>
          </a:xfrm>
          <a:effectLst/>
        </p:spPr>
        <p:txBody>
          <a:bodyPr/>
          <a:lstStyle/>
          <a:p>
            <a:r>
              <a:rPr lang="ru-RU" sz="4000" u="sng" dirty="0" smtClean="0"/>
              <a:t>Нормативные документы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400" dirty="0" smtClean="0"/>
              <a:t>регламентирующие проведение ГИА – 11 в 2025 году.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6250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hlinkClick r:id="rId2"/>
              </a:rPr>
              <a:t>Федеральный закон от 29 декабря 2012 №273-ФЗ (ред. от 23.07.2013)</a:t>
            </a:r>
            <a:r>
              <a:rPr lang="ru-RU" sz="1600" b="1" dirty="0"/>
              <a:t> "Об образовании в Российской Федерации"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/>
              <a:t>Приказ </a:t>
            </a:r>
            <a:r>
              <a:rPr lang="ru-RU" sz="1600" dirty="0"/>
              <a:t>Минпросвещения, Рособрнадзора </a:t>
            </a:r>
            <a:r>
              <a:rPr lang="ru-RU" sz="1600" dirty="0">
                <a:hlinkClick r:id="rId3"/>
              </a:rPr>
              <a:t>от 04.04.2023 № 233/552</a:t>
            </a:r>
            <a:r>
              <a:rPr lang="ru-RU" sz="1600" dirty="0"/>
              <a:t> «Об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16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hlinkClick r:id="rId4"/>
              </a:rPr>
              <a:t>Постановление </a:t>
            </a:r>
            <a:r>
              <a:rPr lang="ru-RU" sz="1600" dirty="0">
                <a:hlinkClick r:id="rId4"/>
              </a:rPr>
              <a:t>Правительства РФ от 29.11.2021 № 2085 «О федеральной информационной системе обеспечения проведения государственной итоговой </a:t>
            </a:r>
            <a:r>
              <a:rPr lang="ru-RU" sz="1600" dirty="0" smtClean="0">
                <a:hlinkClick r:id="rId4"/>
              </a:rPr>
              <a:t>аттестации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Письмо </a:t>
            </a:r>
            <a:r>
              <a:rPr lang="ru-RU" sz="1600" dirty="0"/>
              <a:t>Федеральной службы по надзору в сфере образования и науки </a:t>
            </a:r>
            <a:r>
              <a:rPr lang="en-US" dirty="0"/>
              <a:t>14.10.2024 № 04-323</a:t>
            </a:r>
            <a:r>
              <a:rPr lang="en-US" dirty="0" smtClean="0"/>
              <a:t>.</a:t>
            </a:r>
            <a:r>
              <a:rPr lang="ru-RU" sz="1600" dirty="0" smtClean="0"/>
              <a:t> </a:t>
            </a:r>
            <a:r>
              <a:rPr lang="ru-RU" sz="1600" dirty="0"/>
              <a:t>"О направлении методических документов, рекомендуемых к использованию при организации и проведении итогового сочинения (изложения) в </a:t>
            </a:r>
            <a:r>
              <a:rPr lang="ru-RU" sz="1600" dirty="0" smtClean="0"/>
              <a:t>2024/25 </a:t>
            </a:r>
            <a:r>
              <a:rPr lang="ru-RU" sz="1600" dirty="0"/>
              <a:t>учебном </a:t>
            </a:r>
            <a:r>
              <a:rPr lang="ru-RU" sz="1600" dirty="0" smtClean="0"/>
              <a:t>году«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hlinkClick r:id="rId5"/>
              </a:rPr>
              <a:t>Приказ Департамента образования и науки города Москвы от 07 ноября 2023 № 1053 «Об утверждении Порядка проведения итогового сочинения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71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4241999"/>
            <a:ext cx="4032448" cy="20313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241999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Минимальное количество баллов, подтверждающее освоение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о</a:t>
            </a:r>
            <a:r>
              <a:rPr lang="ru-RU" sz="1400" b="1" dirty="0" smtClean="0">
                <a:solidFill>
                  <a:srgbClr val="FF0000"/>
                </a:solidFill>
              </a:rPr>
              <a:t>бразовательной программы среднего общего образования: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По русскому языку 24 балла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По математике (профильный уровень) 27 баллов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По математике (базовый уровень) 3 балла (удовлетворительно)</a:t>
            </a:r>
            <a:endParaRPr lang="ru-RU" sz="1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8768" y="404664"/>
            <a:ext cx="3578776" cy="3600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48680"/>
            <a:ext cx="34419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Минимальное количество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аллов по предметам:</a:t>
            </a:r>
          </a:p>
          <a:p>
            <a:pPr marL="342900" indent="-342900">
              <a:buAutoNum type="arabicPeriod"/>
            </a:pPr>
            <a:r>
              <a:rPr lang="ru-RU" dirty="0" smtClean="0"/>
              <a:t>Русский язык – 36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Математика (профиль) – 27</a:t>
            </a:r>
          </a:p>
          <a:p>
            <a:pPr marL="342900" indent="-342900">
              <a:buAutoNum type="arabicPeriod"/>
            </a:pPr>
            <a:r>
              <a:rPr lang="ru-RU" dirty="0" smtClean="0"/>
              <a:t>Физика – 36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Информатика и ИКТ – 40</a:t>
            </a:r>
          </a:p>
          <a:p>
            <a:pPr marL="342900" indent="-342900">
              <a:buAutoNum type="arabicPeriod"/>
            </a:pPr>
            <a:r>
              <a:rPr lang="ru-RU" dirty="0" smtClean="0"/>
              <a:t>Биология – 36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История – 32</a:t>
            </a:r>
          </a:p>
          <a:p>
            <a:pPr marL="342900" indent="-342900">
              <a:buAutoNum type="arabicPeriod"/>
            </a:pPr>
            <a:r>
              <a:rPr lang="ru-RU" dirty="0" smtClean="0"/>
              <a:t>География – 37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Обществознание – 42</a:t>
            </a:r>
          </a:p>
          <a:p>
            <a:pPr marL="342900" indent="-342900">
              <a:buAutoNum type="arabicPeriod"/>
            </a:pPr>
            <a:r>
              <a:rPr lang="ru-RU" dirty="0" smtClean="0"/>
              <a:t>Литература – 32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Иностранный язык - 22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84" y="116632"/>
            <a:ext cx="460256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33400"/>
            <a:ext cx="8229600" cy="6019800"/>
          </a:xfrm>
          <a:prstGeom prst="rect">
            <a:avLst/>
          </a:prstGeo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Получение результата не ниже минимального количества тестовых баллов по каждому сданному экзамену означает, что участник ЕГЭ успешно освоил программу среднего (полного) общего образования и может использовать полученные результаты вступительных экзаменов для продолжения образования в вузах и ссузах.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Надо иметь в виду, что выпускники школ текущего года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для</a:t>
            </a:r>
            <a:r>
              <a:rPr lang="ru-RU" altLang="ru-RU" sz="2800" dirty="0" smtClean="0"/>
              <a:t> подтверждения освоения школьной программы и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получения аттестата обязаны набрать по двум обязательным предметам – русскому языку и математике – количество баллов не ниже минимального</a:t>
            </a:r>
            <a:r>
              <a:rPr lang="ru-RU" altLang="ru-RU" sz="2800" dirty="0" smtClean="0"/>
              <a:t>.</a:t>
            </a:r>
            <a:endParaRPr lang="en-US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9438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293096"/>
            <a:ext cx="8424936" cy="1944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61722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Неудовлетворительные результаты</a:t>
            </a:r>
            <a:endParaRPr lang="ru-RU" alt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 eaLnBrk="1" hangingPunct="1">
              <a:lnSpc>
                <a:spcPct val="80000"/>
              </a:lnSpc>
              <a:buNone/>
            </a:pPr>
            <a:endParaRPr lang="ru-RU" alt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Если участник ЕГЭ получит результат ниже минимального количества баллов по любому из предметов, снова сдать ЕГЭ можно будет только в следующем году.</a:t>
            </a:r>
            <a:endParaRPr lang="ru-RU" altLang="ru-RU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b="1" dirty="0" smtClean="0"/>
              <a:t>Исключения только для выпускников текущего года.</a:t>
            </a:r>
          </a:p>
          <a:p>
            <a:pPr marL="45720" indent="0" algn="just" eaLnBrk="1" hangingPunct="1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Если выпускник текущего года получает результат ниже минимального количества баллов </a:t>
            </a:r>
            <a:r>
              <a:rPr lang="ru-RU" altLang="ru-RU" sz="2000" dirty="0" smtClean="0">
                <a:solidFill>
                  <a:srgbClr val="C00000"/>
                </a:solidFill>
              </a:rPr>
              <a:t>по одному </a:t>
            </a:r>
            <a:r>
              <a:rPr lang="ru-RU" altLang="ru-RU" sz="2000" dirty="0" smtClean="0">
                <a:solidFill>
                  <a:srgbClr val="FF0000"/>
                </a:solidFill>
              </a:rPr>
              <a:t>из обязательных предметов</a:t>
            </a:r>
            <a:r>
              <a:rPr lang="ru-RU" altLang="ru-RU" sz="2000" dirty="0" smtClean="0"/>
              <a:t> </a:t>
            </a:r>
            <a:r>
              <a:rPr lang="ru-RU" altLang="ru-RU" sz="2000" dirty="0" smtClean="0">
                <a:solidFill>
                  <a:srgbClr val="C00000"/>
                </a:solidFill>
              </a:rPr>
              <a:t>(русский язык или математика), </a:t>
            </a:r>
            <a:r>
              <a:rPr lang="ru-RU" altLang="ru-RU" sz="2000" dirty="0" smtClean="0"/>
              <a:t>то он может пересдать этот экзамен в этом же году. Сделать это можно в специальные </a:t>
            </a:r>
            <a:r>
              <a:rPr lang="ru-RU" altLang="ru-RU" sz="2000" dirty="0" smtClean="0">
                <a:solidFill>
                  <a:srgbClr val="C00000"/>
                </a:solidFill>
              </a:rPr>
              <a:t>дополнительные дни </a:t>
            </a:r>
            <a:r>
              <a:rPr lang="ru-RU" altLang="ru-RU" sz="2000" dirty="0" smtClean="0"/>
              <a:t>в текущем году, которые устанавливаются приказом </a:t>
            </a:r>
            <a:r>
              <a:rPr lang="ru-RU" altLang="ru-RU" sz="2000" dirty="0" smtClean="0">
                <a:solidFill>
                  <a:srgbClr val="C00000"/>
                </a:solidFill>
              </a:rPr>
              <a:t>Рособрнадзора</a:t>
            </a:r>
            <a:r>
              <a:rPr lang="ru-RU" altLang="ru-RU" sz="2000" dirty="0" smtClean="0"/>
              <a:t>.</a:t>
            </a:r>
          </a:p>
          <a:p>
            <a:pPr marL="45720" indent="0" algn="just" eaLnBrk="1" hangingPunct="1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b="1" dirty="0" smtClean="0"/>
              <a:t>Если выпускник текущего года получает результаты ниже минимального количества баллов и по русскому языку, и по математике, он сможет пересдать ЕГЭ только в следующем году. Таким образом, выпускник не получит в текущем году аттестат, а вместо аттестата ему должна быть выдана справка об обучении в школе установленного образца.</a:t>
            </a:r>
          </a:p>
        </p:txBody>
      </p:sp>
    </p:spTree>
    <p:extLst>
      <p:ext uri="{BB962C8B-B14F-4D97-AF65-F5344CB8AC3E}">
        <p14:creationId xmlns:p14="http://schemas.microsoft.com/office/powerpoint/2010/main" val="19826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800200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действия результатов ЕГЭ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0324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400" dirty="0" smtClean="0"/>
              <a:t>Согласно части 2 статьи 71 Федерального закона от 23 декабря 2012 г. № 273-ФЗ «Об образовании в Российской Федерации» результаты ЕГЭ при приеме на обучение по программам бакалавриата и специалитета действительны </a:t>
            </a:r>
            <a:r>
              <a:rPr lang="ru-RU" sz="2400" b="1" dirty="0" smtClean="0">
                <a:solidFill>
                  <a:srgbClr val="C00000"/>
                </a:solidFill>
              </a:rPr>
              <a:t>4 года</a:t>
            </a:r>
            <a:r>
              <a:rPr lang="ru-RU" sz="2400" dirty="0" smtClean="0"/>
              <a:t>, следующих за годом получения таких результатов»</a:t>
            </a:r>
          </a:p>
          <a:p>
            <a:pPr marL="45720" indent="0" algn="just">
              <a:buNone/>
            </a:pPr>
            <a:r>
              <a:rPr lang="ru-RU" sz="1800" dirty="0" smtClean="0"/>
              <a:t>(Письмо Министерства образования и науки Российской Федерации от 20 ноября 2013 г. № ДЛ – 344/17)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810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38" y="0"/>
            <a:ext cx="484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69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5" y="260649"/>
            <a:ext cx="7344815" cy="15121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rgbClr val="C00000"/>
                </a:solidFill>
              </a:rPr>
              <a:t>Тренировочные мероприятия</a:t>
            </a:r>
            <a:r>
              <a:rPr lang="ru-RU" alt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4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00200"/>
            <a:ext cx="747402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3200" b="1" dirty="0" smtClean="0"/>
          </a:p>
          <a:p>
            <a:pPr marL="45720" indent="0" algn="just">
              <a:buNone/>
            </a:pPr>
            <a:r>
              <a:rPr lang="ru-RU" sz="3200" b="1" dirty="0"/>
              <a:t>Е</a:t>
            </a:r>
            <a:r>
              <a:rPr lang="ru-RU" sz="3200" b="1" dirty="0" smtClean="0"/>
              <a:t>диные городские контрольные работы </a:t>
            </a:r>
            <a:r>
              <a:rPr lang="ru-RU" sz="3200" b="1" dirty="0"/>
              <a:t>в формате единого государственного </a:t>
            </a:r>
            <a:r>
              <a:rPr lang="ru-RU" sz="3200" b="1" dirty="0" smtClean="0"/>
              <a:t>экзамена (ЕГКР)</a:t>
            </a:r>
          </a:p>
          <a:p>
            <a:pPr marL="45720" indent="0" algn="ctr">
              <a:buNone/>
            </a:pPr>
            <a:r>
              <a:rPr lang="ru-RU" altLang="ru-RU" sz="3200" b="1" dirty="0" smtClean="0">
                <a:solidFill>
                  <a:srgbClr val="C00000"/>
                </a:solidFill>
              </a:rPr>
              <a:t>Декабрь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2024.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64895" cy="1008112"/>
          </a:xfrm>
          <a:effectLst/>
        </p:spPr>
        <p:txBody>
          <a:bodyPr/>
          <a:lstStyle/>
          <a:p>
            <a:r>
              <a:rPr lang="ru-RU" sz="2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График проведения единых городских контрольных работ в формате ЕГЭ</a:t>
            </a:r>
            <a:endParaRPr lang="ru-RU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1342"/>
              </p:ext>
            </p:extLst>
          </p:nvPr>
        </p:nvGraphicFramePr>
        <p:xfrm>
          <a:off x="179512" y="1412776"/>
          <a:ext cx="8784976" cy="504600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446224296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108890735"/>
                    </a:ext>
                  </a:extLst>
                </a:gridCol>
                <a:gridCol w="1202579">
                  <a:extLst>
                    <a:ext uri="{9D8B030D-6E8A-4147-A177-3AD203B41FA5}">
                      <a16:colId xmlns:a16="http://schemas.microsoft.com/office/drawing/2014/main" val="767907473"/>
                    </a:ext>
                  </a:extLst>
                </a:gridCol>
                <a:gridCol w="1893765">
                  <a:extLst>
                    <a:ext uri="{9D8B030D-6E8A-4147-A177-3AD203B41FA5}">
                      <a16:colId xmlns:a16="http://schemas.microsoft.com/office/drawing/2014/main" val="2841362331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 предмету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3014660690"/>
                  </a:ext>
                </a:extLst>
              </a:tr>
              <a:tr h="40544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10.12.2024 (вт)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3293555431"/>
                  </a:ext>
                </a:extLst>
              </a:tr>
              <a:tr h="31798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3794571614"/>
                  </a:ext>
                </a:extLst>
              </a:tr>
              <a:tr h="24280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12.12.2024 (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11А,Б,В,Г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2338042508"/>
                  </a:ext>
                </a:extLst>
              </a:tr>
              <a:tr h="24280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А,Б,Г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3398811910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14.12.2024 (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 (устная часть)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1502433546"/>
                  </a:ext>
                </a:extLst>
              </a:tr>
              <a:tr h="2887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17.12.2024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2383322750"/>
                  </a:ext>
                </a:extLst>
              </a:tr>
              <a:tr h="3255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19.12.2024 (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 (письменная часть)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384842668"/>
                  </a:ext>
                </a:extLst>
              </a:tr>
              <a:tr h="28296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1485209296"/>
                  </a:ext>
                </a:extLst>
              </a:tr>
              <a:tr h="36510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3194986098"/>
                  </a:ext>
                </a:extLst>
              </a:tr>
              <a:tr h="34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21.12.2024 (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3696679865"/>
                  </a:ext>
                </a:extLst>
              </a:tr>
              <a:tr h="22950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24.12.2024 (вт)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1711326671"/>
                  </a:ext>
                </a:extLst>
              </a:tr>
              <a:tr h="22950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11А,В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726244763"/>
                  </a:ext>
                </a:extLst>
              </a:tr>
              <a:tr h="22950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А,Б,В,Г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576" marR="44576" marT="0" marB="0" anchor="ctr"/>
                </a:tc>
                <a:extLst>
                  <a:ext uri="{0D108BD9-81ED-4DB2-BD59-A6C34878D82A}">
                    <a16:rowId xmlns:a16="http://schemas.microsoft.com/office/drawing/2014/main" val="2831713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281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48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048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10" y="0"/>
            <a:ext cx="5685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4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008112"/>
          </a:xfrm>
        </p:spPr>
        <p:txBody>
          <a:bodyPr/>
          <a:lstStyle/>
          <a:p>
            <a:r>
              <a:rPr lang="ru-RU" u="sng" dirty="0" smtClean="0"/>
              <a:t>Общие сведения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74544" y="1428108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Государственная итоговая аттестация по образовательным программам среднего общего образования (ГИА-11) проводится в форме единого государственного экзамена (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ЕГЭ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) и государственного выпускного экзамена (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ГВЭ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При проведении ЕГЭ используются контрольные измерительные материалы (КИМ) стандартизированной формы.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ГВЭ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проводится с использованием текстов, тем, заданий, билетов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Прием в вузы осуществляется на основании результатов ЕГЭ.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ЕГЭ действительны 4 года.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260648"/>
            <a:ext cx="5966666" cy="936104"/>
          </a:xfrm>
        </p:spPr>
        <p:txBody>
          <a:bodyPr/>
          <a:lstStyle/>
          <a:p>
            <a:r>
              <a:rPr lang="ru-RU" sz="2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  <a:endParaRPr lang="ru-RU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939" y="1268760"/>
            <a:ext cx="7453380" cy="475252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дубликатов«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от 10.02.2023 N 83 "О 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5 октября 2020 г. 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546»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N 131, Рособрнадзора N 274 от 22.02.2023 "Об утверждении особенностей проведения государственной итоговой аттестации по образовательным программам основного общего и среднего общего образования, формы проведения государственной итоговой аттестации и условий допуска к ней в 2022/23, 2023/24, 2024/25, 2025/26 учебных годах" 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b="1" dirty="0"/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04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12511" cy="1143000"/>
          </a:xfrm>
        </p:spPr>
        <p:txBody>
          <a:bodyPr/>
          <a:lstStyle/>
          <a:p>
            <a:r>
              <a:rPr lang="ru-RU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75148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Аттестат о среднем общем образовании и приложение к нему выдаются лицам, завершившим обучение по образовательным программам среднего общего образования и </a:t>
            </a:r>
            <a:r>
              <a:rPr lang="ru-RU" sz="2200" b="1" dirty="0">
                <a:solidFill>
                  <a:srgbClr val="C00000"/>
                </a:solidFill>
              </a:rPr>
              <a:t>успешно прошедшим государственную итоговую аттестацию </a:t>
            </a:r>
            <a:r>
              <a:rPr lang="ru-RU" sz="2200" dirty="0"/>
              <a:t>(набравшим по обязательным учебным предметам при сдаче единого государственного экзамена (далее - ЕГЭ) (за исключением ЕГЭ по математике базового уровня) количество баллов не ниже минимального, определяемого </a:t>
            </a:r>
            <a:r>
              <a:rPr lang="ru-RU" sz="2200" dirty="0" err="1" smtClean="0"/>
              <a:t>Рособрнадзором</a:t>
            </a:r>
            <a:r>
              <a:rPr lang="ru-RU" sz="2200" dirty="0" smtClean="0"/>
              <a:t>, </a:t>
            </a:r>
            <a:r>
              <a:rPr lang="ru-RU" sz="2200" dirty="0"/>
              <a:t>а при сдаче государственного выпускного экзамена (далее - ГВЭ) и ЕГЭ по математике базового уровня получившим отметки не ниже удовлетворительной (3 балла).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992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12511" cy="1143000"/>
          </a:xfrm>
        </p:spPr>
        <p:txBody>
          <a:bodyPr/>
          <a:lstStyle/>
          <a:p>
            <a:r>
              <a:rPr lang="ru-RU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75148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Итоговые отметки за 11 класс определяются как среднее арифметическое полугодовых и годовых отметок обучающегося </a:t>
            </a:r>
            <a:r>
              <a:rPr lang="ru-RU" sz="2400" dirty="0">
                <a:solidFill>
                  <a:srgbClr val="C00000"/>
                </a:solidFill>
              </a:rPr>
              <a:t>за каждый год обучения </a:t>
            </a:r>
            <a:r>
              <a:rPr lang="ru-RU" sz="2400" dirty="0"/>
              <a:t>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000" u="sng" dirty="0" smtClean="0"/>
              <a:t>Пример:</a:t>
            </a:r>
            <a:r>
              <a:rPr lang="ru-RU" sz="2400" dirty="0" smtClean="0"/>
              <a:t> </a:t>
            </a:r>
          </a:p>
          <a:p>
            <a:pPr algn="just"/>
            <a:r>
              <a:rPr lang="ru-RU" i="1" dirty="0"/>
              <a:t>за </a:t>
            </a:r>
            <a:r>
              <a:rPr lang="ru-RU" i="1" dirty="0">
                <a:solidFill>
                  <a:srgbClr val="C00000"/>
                </a:solidFill>
              </a:rPr>
              <a:t>10 и 11 класс </a:t>
            </a:r>
            <a:r>
              <a:rPr lang="ru-RU" i="1" dirty="0"/>
              <a:t>стоят оценки 3,3,3,3,4,4 </a:t>
            </a:r>
            <a:endParaRPr lang="ru-RU" i="1" dirty="0" smtClean="0"/>
          </a:p>
          <a:p>
            <a:r>
              <a:rPr lang="ru-RU" i="1" dirty="0"/>
              <a:t>Считаем среднее арифметическое:</a:t>
            </a:r>
            <a:endParaRPr lang="ru-RU" dirty="0"/>
          </a:p>
          <a:p>
            <a:r>
              <a:rPr lang="ru-RU" i="1" dirty="0"/>
              <a:t>(</a:t>
            </a:r>
            <a:r>
              <a:rPr lang="ru-RU" i="1" dirty="0" smtClean="0"/>
              <a:t>3+3+3+3+4+4)*6=20/6</a:t>
            </a:r>
            <a:r>
              <a:rPr lang="ru-RU" i="1" dirty="0"/>
              <a:t>≈3.33</a:t>
            </a:r>
            <a:endParaRPr lang="ru-RU" dirty="0"/>
          </a:p>
          <a:p>
            <a:pPr algn="just"/>
            <a:r>
              <a:rPr lang="ru-RU" i="1" dirty="0"/>
              <a:t>Округляем до целого по правилам </a:t>
            </a:r>
            <a:r>
              <a:rPr lang="ru-RU" i="1" dirty="0" smtClean="0"/>
              <a:t>округления. В </a:t>
            </a:r>
            <a:r>
              <a:rPr lang="ru-RU" i="1" dirty="0"/>
              <a:t>аттестат пойдет </a:t>
            </a:r>
            <a:r>
              <a:rPr lang="ru-RU" i="1" dirty="0" smtClean="0"/>
              <a:t>3.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9161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66666" cy="1008112"/>
          </a:xfrm>
        </p:spPr>
        <p:txBody>
          <a:bodyPr/>
          <a:lstStyle/>
          <a:p>
            <a:r>
              <a:rPr lang="ru-RU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98171"/>
            <a:ext cx="8198914" cy="424847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Приказ Министерства просвещения РФ от 29 сентября 2023 г. N 730 “Об утверждении Порядка и условий выдачи медалей "За особые успехи в учении" I и II степеней” (документ не вступил в силу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Порядок </a:t>
            </a:r>
            <a:r>
              <a:rPr lang="ru-RU" sz="1600" b="1" dirty="0">
                <a:solidFill>
                  <a:srgbClr val="C00000"/>
                </a:solidFill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</a:rPr>
              <a:t>условия выдачи </a:t>
            </a:r>
            <a:r>
              <a:rPr lang="ru-RU" sz="1600" b="1" dirty="0">
                <a:solidFill>
                  <a:srgbClr val="C00000"/>
                </a:solidFill>
              </a:rPr>
              <a:t>медалей "За особые успехи в учении" I и II </a:t>
            </a:r>
            <a:r>
              <a:rPr lang="ru-RU" sz="1600" b="1" dirty="0" smtClean="0">
                <a:solidFill>
                  <a:srgbClr val="C00000"/>
                </a:solidFill>
              </a:rPr>
              <a:t>степеней</a:t>
            </a: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rgbClr val="C00000"/>
                </a:solidFill>
              </a:rPr>
              <a:t>Медаль "За особые успехи в учении" I степени </a:t>
            </a:r>
            <a:r>
              <a:rPr lang="ru-RU" sz="1600" b="1" dirty="0">
                <a:solidFill>
                  <a:schemeClr val="tx1"/>
                </a:solidFill>
              </a:rPr>
              <a:t>вручается лицам, завершившим освоение образовательных программ среднего общего образования в организациях, осуществляющих образовательную деятельность по имеющим государственную аккредитацию образовательным программам среднего общего </a:t>
            </a:r>
            <a:r>
              <a:rPr lang="ru-RU" sz="1600" b="1" dirty="0" smtClean="0">
                <a:solidFill>
                  <a:schemeClr val="tx1"/>
                </a:solidFill>
              </a:rPr>
              <a:t>образования, имеющим </a:t>
            </a:r>
            <a:r>
              <a:rPr lang="ru-RU" sz="1600" b="1" dirty="0">
                <a:solidFill>
                  <a:schemeClr val="tx1"/>
                </a:solidFill>
              </a:rPr>
              <a:t>итоговые </a:t>
            </a:r>
            <a:r>
              <a:rPr lang="ru-RU" sz="1600" b="1" dirty="0">
                <a:solidFill>
                  <a:srgbClr val="C00000"/>
                </a:solidFill>
              </a:rPr>
              <a:t>оценки успеваемости "отлично" по всем учебным предметам</a:t>
            </a:r>
            <a:r>
              <a:rPr lang="ru-RU" sz="1600" b="1" dirty="0">
                <a:solidFill>
                  <a:schemeClr val="tx1"/>
                </a:solidFill>
              </a:rPr>
              <a:t>, изучавшимся в соответствии с учебным планом, успешно прошедшим государственную итоговую аттестацию (далее - ГИА) (без учета результатов, полученных при прохождении повторно ГИА) и набравшим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</a:rPr>
              <a:t>не </a:t>
            </a:r>
            <a:r>
              <a:rPr lang="ru-RU" sz="1600" b="1" dirty="0">
                <a:solidFill>
                  <a:srgbClr val="C00000"/>
                </a:solidFill>
              </a:rPr>
              <a:t>менее 70 баллов на едином государственном экзамене (далее - ЕГЭ) по учебному предмету "Русский язык" и не менее 70 баллов на ЕГЭ по одному из сдаваемых учебных предметов</a:t>
            </a:r>
            <a:r>
              <a:rPr lang="ru-RU" sz="1600" b="1" dirty="0">
                <a:solidFill>
                  <a:schemeClr val="tx1"/>
                </a:solidFill>
              </a:rPr>
              <a:t>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</a:t>
            </a:r>
            <a:r>
              <a:rPr lang="ru-RU" sz="1600" b="1" dirty="0" smtClean="0">
                <a:solidFill>
                  <a:schemeClr val="tx1"/>
                </a:solidFill>
              </a:rPr>
              <a:t>уровня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1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66666" cy="1008112"/>
          </a:xfrm>
        </p:spPr>
        <p:txBody>
          <a:bodyPr/>
          <a:lstStyle/>
          <a:p>
            <a:r>
              <a:rPr lang="ru-RU" sz="2800" dirty="0"/>
              <a:t>Порядок выдачи аттестатов о среднем общем образовании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488832" cy="42484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2800" b="1" dirty="0">
                <a:solidFill>
                  <a:srgbClr val="C00000"/>
                </a:solidFill>
              </a:rPr>
              <a:t>. Медаль "За особые успехи в учении" II степени </a:t>
            </a:r>
            <a:r>
              <a:rPr lang="ru-RU" sz="2800" b="1" dirty="0">
                <a:solidFill>
                  <a:schemeClr val="tx1"/>
                </a:solidFill>
              </a:rPr>
              <a:t>вручается выпускникам, имеющим по всем учебным предметам, изучавшимся в соответствии с учебным планом, итоговые оценки успеваемости </a:t>
            </a:r>
            <a:r>
              <a:rPr lang="ru-RU" sz="2800" b="1" dirty="0">
                <a:solidFill>
                  <a:srgbClr val="C00000"/>
                </a:solidFill>
              </a:rPr>
              <a:t>"отлично" и не более двух оценок "хорошо", </a:t>
            </a:r>
            <a:r>
              <a:rPr lang="ru-RU" sz="2800" b="1" dirty="0">
                <a:solidFill>
                  <a:schemeClr val="tx1"/>
                </a:solidFill>
              </a:rPr>
              <a:t>успешно прошедшим ГИА (без учета результатов, полученных при прохождении повторно ГИА) и набравшим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</a:rPr>
              <a:t>не </a:t>
            </a:r>
            <a:r>
              <a:rPr lang="ru-RU" sz="2800" b="1" dirty="0">
                <a:solidFill>
                  <a:srgbClr val="C00000"/>
                </a:solidFill>
              </a:rPr>
              <a:t>менее 60 баллов на ЕГЭ по учебному предмету "Русский язык" и не менее 60 баллов на ЕГЭ по одному из сдаваемых учебных предметов</a:t>
            </a:r>
            <a:r>
              <a:rPr lang="ru-RU" sz="2800" b="1" dirty="0">
                <a:solidFill>
                  <a:schemeClr val="tx1"/>
                </a:solidFill>
              </a:rPr>
              <a:t>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</a:t>
            </a:r>
            <a:r>
              <a:rPr lang="ru-RU" sz="2800" b="1" dirty="0" smtClean="0">
                <a:solidFill>
                  <a:schemeClr val="tx1"/>
                </a:solidFill>
              </a:rPr>
              <a:t>);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0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7099191" cy="1584176"/>
          </a:xfrm>
        </p:spPr>
        <p:txBody>
          <a:bodyPr/>
          <a:lstStyle/>
          <a:p>
            <a:r>
              <a:rPr lang="ru-RU" sz="36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Медаль «За особые успехи в обучении» (Москва)</a:t>
            </a:r>
            <a:endParaRPr lang="ru-RU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3192"/>
            <a:ext cx="3312368" cy="4536504"/>
          </a:xfr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03192"/>
            <a:ext cx="3384376" cy="4536504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57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368152"/>
          </a:xfrm>
        </p:spPr>
        <p:txBody>
          <a:bodyPr/>
          <a:lstStyle/>
          <a:p>
            <a:r>
              <a:rPr lang="ru-RU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Медаль «За особые успехи в обучении» (Москва)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7992888" cy="4392488"/>
          </a:xfrm>
        </p:spPr>
        <p:txBody>
          <a:bodyPr>
            <a:normAutofit/>
          </a:bodyPr>
          <a:lstStyle/>
          <a:p>
            <a:pPr marL="640080" lvl="2" indent="0">
              <a:buNone/>
            </a:pPr>
            <a:r>
              <a:rPr lang="ru-RU" dirty="0" smtClean="0"/>
              <a:t>Выпускники признаются достигшими особых успехов в учебной деятельности в случае, если они:</a:t>
            </a:r>
          </a:p>
          <a:p>
            <a:r>
              <a:rPr lang="ru-RU" dirty="0" smtClean="0"/>
              <a:t> являются победителями и призерами Всероссийской олимпиады школьников</a:t>
            </a:r>
          </a:p>
          <a:p>
            <a:r>
              <a:rPr lang="ru-RU" dirty="0" smtClean="0"/>
              <a:t>Набрали высшее количество баллов единого государственного экзамена по одному общеобразовательному предмету (</a:t>
            </a:r>
            <a:r>
              <a:rPr lang="ru-RU" dirty="0" smtClean="0">
                <a:solidFill>
                  <a:srgbClr val="C00000"/>
                </a:solidFill>
              </a:rPr>
              <a:t>100 баллов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Имеют итоговые отметки </a:t>
            </a:r>
            <a:r>
              <a:rPr lang="ru-RU" dirty="0" smtClean="0">
                <a:solidFill>
                  <a:srgbClr val="C00000"/>
                </a:solidFill>
              </a:rPr>
              <a:t>«отлично» </a:t>
            </a:r>
            <a:r>
              <a:rPr lang="ru-RU" dirty="0" smtClean="0"/>
              <a:t>по всем предметам учебного плана по образовательным программам среднего общего образования и набрали при сдаче ЕГЭ в сумме не менее </a:t>
            </a:r>
            <a:r>
              <a:rPr lang="ru-RU" dirty="0" smtClean="0">
                <a:solidFill>
                  <a:srgbClr val="C00000"/>
                </a:solidFill>
              </a:rPr>
              <a:t>220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баллов</a:t>
            </a:r>
            <a:r>
              <a:rPr lang="ru-RU" dirty="0" smtClean="0"/>
              <a:t> по трем общеобразовательным предметам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3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0"/>
            <a:ext cx="9144000" cy="67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4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5" y="188913"/>
            <a:ext cx="8569325" cy="8636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Полезная информация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42674"/>
              </p:ext>
            </p:extLst>
          </p:nvPr>
        </p:nvGraphicFramePr>
        <p:xfrm>
          <a:off x="395536" y="980728"/>
          <a:ext cx="8496944" cy="56597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9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9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Организация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Контакты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34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Мособрнадзор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Горячая линия:</a:t>
                      </a:r>
                    </a:p>
                    <a:p>
                      <a:r>
                        <a:rPr lang="ru-RU" dirty="0" smtClean="0"/>
                        <a:t>8 (499) 151-25-84</a:t>
                      </a:r>
                    </a:p>
                    <a:p>
                      <a:r>
                        <a:rPr lang="en-US" dirty="0" smtClean="0"/>
                        <a:t>obrnadzor.gov.ru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34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Рособрнадзор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Горячая линия по вопросам ЕГЭ:</a:t>
                      </a:r>
                    </a:p>
                    <a:p>
                      <a:r>
                        <a:rPr lang="ru-RU" sz="1800" dirty="0" smtClean="0"/>
                        <a:t>8 (495) 984-89-19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221618"/>
                  </a:ext>
                </a:extLst>
              </a:tr>
              <a:tr h="683466"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 центр педагогических измерений (открытые банки заданий)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www.fipi.ru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831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Государственная экзаменационная комиссия (ГЭК) города Москвы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Общественная приемная</a:t>
                      </a:r>
                    </a:p>
                    <a:p>
                      <a:r>
                        <a:rPr lang="ru-RU" dirty="0" smtClean="0"/>
                        <a:t>8 (499) 653-95-58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834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Информационно-консультационный центр регионального центра обработки информации города Москвы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Горячая линия:</a:t>
                      </a:r>
                    </a:p>
                    <a:p>
                      <a:r>
                        <a:rPr lang="ru-RU" dirty="0" smtClean="0"/>
                        <a:t>8 (499) 653-94-50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831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Портал государственных и муниципальных услуг города Москвы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mos.ru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phone_mockup.png" descr="iphone_mocku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524" y="2667487"/>
            <a:ext cx="2049437" cy="3574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00" y="2723462"/>
            <a:ext cx="3921203" cy="2059547"/>
          </a:xfrm>
          <a:prstGeom prst="rect">
            <a:avLst/>
          </a:prstGeom>
        </p:spPr>
      </p:pic>
      <p:sp>
        <p:nvSpPr>
          <p:cNvPr id="38" name="Google Shape;197;p32"/>
          <p:cNvSpPr/>
          <p:nvPr/>
        </p:nvSpPr>
        <p:spPr>
          <a:xfrm>
            <a:off x="2536094" y="2696081"/>
            <a:ext cx="4215986" cy="2539715"/>
          </a:xfrm>
          <a:prstGeom prst="rec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61610" y="952536"/>
            <a:ext cx="6843185" cy="57600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Информационные ресурсы по вопросам ГИА</a:t>
            </a:r>
          </a:p>
        </p:txBody>
      </p:sp>
      <p:sp>
        <p:nvSpPr>
          <p:cNvPr id="3" name="Oval 33"/>
          <p:cNvSpPr>
            <a:spLocks noChangeArrowheads="1"/>
          </p:cNvSpPr>
          <p:nvPr/>
        </p:nvSpPr>
        <p:spPr bwMode="gray">
          <a:xfrm>
            <a:off x="3329176" y="2950355"/>
            <a:ext cx="2465216" cy="2223416"/>
          </a:xfrm>
          <a:prstGeom prst="ellipse">
            <a:avLst/>
          </a:prstGeom>
          <a:solidFill>
            <a:srgbClr val="758AA7">
              <a:alpha val="5000"/>
            </a:srgbClr>
          </a:solidFill>
          <a:ln w="9525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350" dirty="0">
              <a:latin typeface="Century Gothic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3858844" y="3345934"/>
            <a:ext cx="1458812" cy="1462538"/>
          </a:xfrm>
          <a:prstGeom prst="ellipse">
            <a:avLst/>
          </a:prstGeom>
          <a:noFill/>
          <a:ln w="19050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350" dirty="0">
              <a:latin typeface="Century Gothic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83" y="5229325"/>
            <a:ext cx="2794559" cy="632657"/>
          </a:xfrm>
          <a:prstGeom prst="rect">
            <a:avLst/>
          </a:prstGeom>
        </p:spPr>
      </p:pic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612041" y="4835193"/>
            <a:ext cx="429400" cy="427102"/>
            <a:chOff x="0" y="0"/>
            <a:chExt cx="3745740" cy="3745740"/>
          </a:xfrm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0" y="0"/>
              <a:ext cx="3745740" cy="3745740"/>
            </a:xfrm>
            <a:prstGeom prst="ellipse">
              <a:avLst/>
            </a:prstGeom>
            <a:solidFill>
              <a:srgbClr val="5675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095" tIns="38095" rIns="38095" bIns="38095" anchor="ctr"/>
            <a:lstStyle/>
            <a:p>
              <a:pPr defTabSz="685732"/>
              <a:endParaRPr lang="ru-RU" altLang="ru-RU" sz="2400">
                <a:solidFill>
                  <a:srgbClr val="FFFFFF"/>
                </a:solidFill>
                <a:latin typeface="Cambria" panose="02040503050406030204" pitchFamily="18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8" name="AutoShape 4"/>
            <p:cNvSpPr>
              <a:spLocks/>
            </p:cNvSpPr>
            <p:nvPr/>
          </p:nvSpPr>
          <p:spPr bwMode="auto">
            <a:xfrm>
              <a:off x="1455184" y="1080704"/>
              <a:ext cx="841376" cy="1601394"/>
            </a:xfrm>
            <a:custGeom>
              <a:avLst/>
              <a:gdLst>
                <a:gd name="T0" fmla="*/ 10800 w 21600"/>
                <a:gd name="T1" fmla="+- 0 10802 5"/>
                <a:gd name="T2" fmla="*/ 10802 h 21595"/>
                <a:gd name="T3" fmla="*/ 10800 w 21600"/>
                <a:gd name="T4" fmla="+- 0 10802 5"/>
                <a:gd name="T5" fmla="*/ 10802 h 21595"/>
                <a:gd name="T6" fmla="*/ 10800 w 21600"/>
                <a:gd name="T7" fmla="+- 0 10802 5"/>
                <a:gd name="T8" fmla="*/ 10802 h 21595"/>
                <a:gd name="T9" fmla="*/ 10800 w 21600"/>
                <a:gd name="T10" fmla="+- 0 10802 5"/>
                <a:gd name="T11" fmla="*/ 10802 h 215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5">
                  <a:moveTo>
                    <a:pt x="14325" y="0"/>
                  </a:moveTo>
                  <a:cubicBezTo>
                    <a:pt x="11947" y="-5"/>
                    <a:pt x="9683" y="535"/>
                    <a:pt x="8120" y="1477"/>
                  </a:cubicBezTo>
                  <a:cubicBezTo>
                    <a:pt x="6945" y="2186"/>
                    <a:pt x="6249" y="3081"/>
                    <a:pt x="6144" y="4019"/>
                  </a:cubicBezTo>
                  <a:lnTo>
                    <a:pt x="6123" y="7733"/>
                  </a:lnTo>
                  <a:lnTo>
                    <a:pt x="0" y="7733"/>
                  </a:lnTo>
                  <a:lnTo>
                    <a:pt x="0" y="11796"/>
                  </a:lnTo>
                  <a:lnTo>
                    <a:pt x="6103" y="11796"/>
                  </a:lnTo>
                  <a:lnTo>
                    <a:pt x="6052" y="21595"/>
                  </a:lnTo>
                  <a:lnTo>
                    <a:pt x="14509" y="21595"/>
                  </a:lnTo>
                  <a:lnTo>
                    <a:pt x="14509" y="11796"/>
                  </a:lnTo>
                  <a:lnTo>
                    <a:pt x="20469" y="11796"/>
                  </a:lnTo>
                  <a:lnTo>
                    <a:pt x="21447" y="7733"/>
                  </a:lnTo>
                  <a:lnTo>
                    <a:pt x="14509" y="7733"/>
                  </a:lnTo>
                  <a:lnTo>
                    <a:pt x="14509" y="4988"/>
                  </a:lnTo>
                  <a:cubicBezTo>
                    <a:pt x="14453" y="4560"/>
                    <a:pt x="14822" y="4150"/>
                    <a:pt x="15487" y="3901"/>
                  </a:cubicBezTo>
                  <a:cubicBezTo>
                    <a:pt x="15925" y="3738"/>
                    <a:pt x="16459" y="3660"/>
                    <a:pt x="16995" y="3682"/>
                  </a:cubicBezTo>
                  <a:lnTo>
                    <a:pt x="21600" y="3677"/>
                  </a:lnTo>
                  <a:lnTo>
                    <a:pt x="21590" y="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095" tIns="38095" rIns="38095" bIns="38095" anchor="ctr"/>
            <a:lstStyle/>
            <a:p>
              <a:pPr defTabSz="685732"/>
              <a:endParaRPr lang="ru-RU" altLang="ru-RU" sz="2400">
                <a:solidFill>
                  <a:prstClr val="black"/>
                </a:solidFill>
                <a:latin typeface="Cambria" panose="02040503050406030204" pitchFamily="18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0" y="4840999"/>
            <a:ext cx="413106" cy="403787"/>
          </a:xfrm>
          <a:prstGeom prst="rect">
            <a:avLst/>
          </a:prstGeom>
        </p:spPr>
      </p:pic>
      <p:pic>
        <p:nvPicPr>
          <p:cNvPr id="20" name="Picture 2" descr="http://qrcoder.ru/code/?vk.com%2Fmcko_ru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" y="5244786"/>
            <a:ext cx="544997" cy="5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qrcoder.ru/code/?facebook.com%2Fmcko.ru%2F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33" y="5281586"/>
            <a:ext cx="508196" cy="5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476" y="1804238"/>
            <a:ext cx="1533534" cy="7238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979" y="1745151"/>
            <a:ext cx="1970163" cy="9013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257489" y="4267220"/>
            <a:ext cx="185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32"/>
            <a:r>
              <a:rPr lang="ru-RU" sz="900" b="1" dirty="0">
                <a:solidFill>
                  <a:srgbClr val="28B4FF"/>
                </a:solidFill>
                <a:latin typeface="Cambria" panose="02040503050406030204" pitchFamily="18" charset="0"/>
              </a:rPr>
              <a:t>Мобильное приложение </a:t>
            </a:r>
            <a:br>
              <a:rPr lang="ru-RU" sz="900" b="1" dirty="0">
                <a:solidFill>
                  <a:srgbClr val="28B4FF"/>
                </a:solidFill>
                <a:latin typeface="Cambria" panose="02040503050406030204" pitchFamily="18" charset="0"/>
              </a:rPr>
            </a:br>
            <a:r>
              <a:rPr lang="ru-RU" sz="900" b="1" dirty="0" err="1">
                <a:solidFill>
                  <a:srgbClr val="28B4FF"/>
                </a:solidFill>
                <a:latin typeface="Cambria" panose="02040503050406030204" pitchFamily="18" charset="0"/>
              </a:rPr>
              <a:t>МЦКО-ГИА</a:t>
            </a:r>
            <a:endParaRPr lang="ru-RU" sz="900" b="1" dirty="0">
              <a:solidFill>
                <a:srgbClr val="28B4FF"/>
              </a:solidFill>
              <a:latin typeface="Cambria" panose="02040503050406030204" pitchFamily="18" charset="0"/>
            </a:endParaRPr>
          </a:p>
        </p:txBody>
      </p:sp>
      <p:pic>
        <p:nvPicPr>
          <p:cNvPr id="26" name="Picture 8" descr="http://qrcoder.ru/code/?https%3A%2F%2Fapps.apple.com%2Fru%2Fapp%2F%25D0%25BC%25D1%2586%25D0%25BA%25D0%25BE-%25D0%25B3%25D0%25B8%25D0%25B0%2Fid1342743385&amp;4&amp;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93" y="4850040"/>
            <a:ext cx="505903" cy="5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428910" y="5304852"/>
            <a:ext cx="780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mbria" panose="02040503050406030204" pitchFamily="18" charset="0"/>
              </a:rPr>
              <a:t>App Store</a:t>
            </a:r>
            <a:endParaRPr lang="ru-RU" sz="1050" dirty="0">
              <a:latin typeface="Cambria" panose="02040503050406030204" pitchFamily="18" charset="0"/>
            </a:endParaRPr>
          </a:p>
        </p:txBody>
      </p:sp>
      <p:pic>
        <p:nvPicPr>
          <p:cNvPr id="28" name="Picture 10" descr="http://qrcoder.ru/code/?https%3A%2F%2Fplay.google.com%2Fstore%2Fapps%2Fdetails%3Fid%3Dru.mcko.gia&amp;4&amp;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30" y="4835192"/>
            <a:ext cx="510803" cy="5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60896" y="5293486"/>
            <a:ext cx="949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mbria" panose="02040503050406030204" pitchFamily="18" charset="0"/>
              </a:rPr>
              <a:t>Google pay</a:t>
            </a:r>
            <a:endParaRPr lang="ru-RU" sz="1050" dirty="0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3399" y="1238708"/>
            <a:ext cx="5130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https://upload.wikimedia.org/wikipedia/commons/0/0d/Mos.ru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09" y="1745151"/>
            <a:ext cx="876739" cy="7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Google Shape;197;p32"/>
          <p:cNvSpPr/>
          <p:nvPr/>
        </p:nvSpPr>
        <p:spPr>
          <a:xfrm>
            <a:off x="2397870" y="2483377"/>
            <a:ext cx="4215986" cy="2539715"/>
          </a:xfrm>
          <a:prstGeom prst="rec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gray">
          <a:xfrm>
            <a:off x="1917209" y="3060225"/>
            <a:ext cx="5355341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350" b="1" dirty="0">
                <a:solidFill>
                  <a:srgbClr val="003399"/>
                </a:solidFill>
                <a:latin typeface="Cambria" panose="02040503050406030204" pitchFamily="18" charset="0"/>
              </a:rPr>
              <a:t>Телефон информационно-консультационного центра РЦОИ города Москвы</a:t>
            </a:r>
            <a:endParaRPr lang="ru-RU" sz="1350" b="1" dirty="0">
              <a:solidFill>
                <a:srgbClr val="003399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gray">
          <a:xfrm>
            <a:off x="2881722" y="3544973"/>
            <a:ext cx="3426313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E1211A"/>
                </a:solidFill>
                <a:latin typeface="Cambria" panose="02040503050406030204" pitchFamily="18" charset="0"/>
              </a:rPr>
              <a:t>+7(499)653-94-50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33419" y="4221054"/>
            <a:ext cx="21229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3399"/>
                </a:solidFill>
                <a:latin typeface="Cambria" panose="02040503050406030204" pitchFamily="18" charset="0"/>
              </a:rPr>
              <a:t>пн.-пт. </a:t>
            </a:r>
            <a:r>
              <a:rPr lang="ru-RU" sz="1050" b="1" dirty="0">
                <a:solidFill>
                  <a:srgbClr val="C00000"/>
                </a:solidFill>
                <a:latin typeface="Cambria" panose="02040503050406030204" pitchFamily="18" charset="0"/>
              </a:rPr>
              <a:t>с 9.00 до 17.30</a:t>
            </a:r>
            <a:br>
              <a:rPr lang="ru-RU" sz="105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050" b="1" dirty="0">
                <a:solidFill>
                  <a:srgbClr val="003399"/>
                </a:solidFill>
                <a:latin typeface="Cambria" panose="02040503050406030204" pitchFamily="18" charset="0"/>
              </a:rPr>
              <a:t>сб., вс. - выходные дни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2386" y="3389449"/>
            <a:ext cx="814994" cy="727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732" y="3634425"/>
            <a:ext cx="851084" cy="82036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21814" y="4445750"/>
            <a:ext cx="212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3399"/>
                </a:solidFill>
                <a:latin typeface="Cambria" panose="02040503050406030204" pitchFamily="18" charset="0"/>
              </a:rPr>
              <a:t>Московский центр качества образования в социальных сетях:</a:t>
            </a:r>
          </a:p>
        </p:txBody>
      </p:sp>
    </p:spTree>
    <p:extLst>
      <p:ext uri="{BB962C8B-B14F-4D97-AF65-F5344CB8AC3E}">
        <p14:creationId xmlns:p14="http://schemas.microsoft.com/office/powerpoint/2010/main" val="393501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Допуск обучающихся к  ГИА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sz="2800" b="1" u="sng" dirty="0" smtClean="0">
                <a:solidFill>
                  <a:srgbClr val="FF0000"/>
                </a:solidFill>
              </a:rPr>
              <a:t>К ГИА-11 допускаются 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</a:rPr>
              <a:t>обучающиеся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, не имеющие академической задолженности 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</a:rPr>
              <a:t>и в полном объеме выполнившие учебный план (</a:t>
            </a:r>
            <a:r>
              <a:rPr lang="ru-RU" alt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имеющие годовые отметки по всем учебным предметам учебного плана за каждый год обучения (10 и 11 классы) не ниже удовлетворительных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получившие удовлетворительный результат (зачет) на итоговом сочинении (6 декабря 2023 г.).</a:t>
            </a:r>
          </a:p>
          <a:p>
            <a:pPr algn="just"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Допуск обучающихся к итоговой аттестации осуществляет педагогический совет. (примерные сроки проведения педсовета: конец апреля – начало мая)</a:t>
            </a:r>
          </a:p>
        </p:txBody>
      </p:sp>
    </p:spTree>
    <p:extLst>
      <p:ext uri="{BB962C8B-B14F-4D97-AF65-F5344CB8AC3E}">
        <p14:creationId xmlns:p14="http://schemas.microsoft.com/office/powerpoint/2010/main" val="41094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0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mos</a:t>
            </a:r>
            <a:r>
              <a:rPr lang="ru-RU" sz="5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.</a:t>
            </a:r>
            <a:r>
              <a:rPr lang="en-US" sz="5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ru</a:t>
            </a:r>
            <a:endParaRPr lang="ru-RU" sz="5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60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4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4048" y="4122855"/>
            <a:ext cx="2952328" cy="7463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67830" y="2348880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 выпускного сочинения 2024 – 2025.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04 декабря 2024 г.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05 февраля 2025 г.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09 апреля2025 г.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248471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332657"/>
            <a:ext cx="7056783" cy="936103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/>
              <a:t>Сочинение </a:t>
            </a:r>
            <a:r>
              <a:rPr lang="ru-RU" u="sng" dirty="0" smtClean="0"/>
              <a:t>2024-2025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064896" cy="51125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 smtClean="0"/>
              <a:t>Черновики не обрабатываются и не проверяются.</a:t>
            </a:r>
          </a:p>
          <a:p>
            <a:pPr algn="just"/>
            <a:r>
              <a:rPr lang="ru-RU" sz="2400" dirty="0" smtClean="0"/>
              <a:t>Можно пользоваться орфографическими словарями                            </a:t>
            </a:r>
          </a:p>
          <a:p>
            <a:pPr algn="just"/>
            <a:r>
              <a:rPr lang="ru-RU" sz="2400" dirty="0" smtClean="0"/>
              <a:t>Запрещено иметь средства связи, а также пользоваться </a:t>
            </a:r>
            <a:r>
              <a:rPr lang="ru-RU" sz="2400" dirty="0"/>
              <a:t>текстами </a:t>
            </a:r>
            <a:r>
              <a:rPr lang="ru-RU" sz="2400" dirty="0" smtClean="0"/>
              <a:t>литературных и иных произведений.</a:t>
            </a:r>
          </a:p>
          <a:p>
            <a:pPr algn="just"/>
            <a:r>
              <a:rPr lang="ru-RU" sz="2400" dirty="0" smtClean="0"/>
              <a:t>Категорически запрещается использовать </a:t>
            </a:r>
            <a:r>
              <a:rPr lang="ru-RU" sz="2400" dirty="0"/>
              <a:t>для заполнения бланков цветные ручки вместо черной, </a:t>
            </a:r>
            <a:r>
              <a:rPr lang="ru-RU" sz="2400" dirty="0" smtClean="0"/>
              <a:t>карандаш, </a:t>
            </a:r>
            <a:r>
              <a:rPr lang="ru-RU" sz="2400" dirty="0"/>
              <a:t>средства для исправления </a:t>
            </a:r>
            <a:r>
              <a:rPr lang="ru-RU" sz="2400" dirty="0" smtClean="0"/>
              <a:t>(«</a:t>
            </a:r>
            <a:r>
              <a:rPr lang="ru-RU" sz="2400" dirty="0"/>
              <a:t>замазку», «ластик» и др.). </a:t>
            </a:r>
            <a:endParaRPr lang="ru-RU" dirty="0"/>
          </a:p>
          <a:p>
            <a:r>
              <a:rPr lang="ru-RU" dirty="0"/>
              <a:t> Результаты итогового изложения не учитываются в качестве индивидуальных достижений при поступлении в высшие учебные заведения. </a:t>
            </a:r>
            <a:endParaRPr lang="en-US" sz="2400" dirty="0" smtClean="0"/>
          </a:p>
          <a:p>
            <a:pPr algn="just"/>
            <a:r>
              <a:rPr lang="ru-RU" dirty="0"/>
              <a:t>Время написания сочинения составляет </a:t>
            </a:r>
            <a:r>
              <a:rPr lang="ru-RU" b="1" u="sng" dirty="0">
                <a:solidFill>
                  <a:srgbClr val="C00000"/>
                </a:solidFill>
              </a:rPr>
              <a:t>3 часа 55 минут. 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конкретные темы сочинений, сформулированные по часовым поясам, станут известны за 15 минут до начала экзамена!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Если участник итогового </a:t>
            </a:r>
            <a:r>
              <a:rPr lang="ru-RU" dirty="0" smtClean="0"/>
              <a:t>сочинения </a:t>
            </a:r>
            <a:r>
              <a:rPr lang="ru-RU" dirty="0"/>
              <a:t>опоздал, он допускается к написанию итогового </a:t>
            </a:r>
            <a:r>
              <a:rPr lang="ru-RU" dirty="0" smtClean="0"/>
              <a:t>сочинения, </a:t>
            </a:r>
            <a:r>
              <a:rPr lang="ru-RU" dirty="0"/>
              <a:t>при этом время написания итогового сочинения </a:t>
            </a:r>
            <a:r>
              <a:rPr lang="ru-RU" dirty="0" smtClean="0"/>
              <a:t> </a:t>
            </a:r>
            <a:r>
              <a:rPr lang="ru-RU" dirty="0"/>
              <a:t>не продлевается. Повторный инструктаж для опоздавших участников не проводится. </a:t>
            </a:r>
            <a:endParaRPr lang="ru-RU" b="1" dirty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ru-RU" dirty="0">
              <a:solidFill>
                <a:srgbClr val="C00000"/>
              </a:solidFill>
            </a:endParaRP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982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806" y="332656"/>
            <a:ext cx="6261651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4800" u="sng" dirty="0"/>
              <a:t>Сочинение 2024-20</a:t>
            </a:r>
            <a:r>
              <a:rPr lang="en-US" sz="4800" u="sng" dirty="0"/>
              <a:t>2</a:t>
            </a:r>
            <a:r>
              <a:rPr lang="ru-RU" sz="4800" u="sng" dirty="0"/>
              <a:t>5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Итоговое </a:t>
            </a:r>
            <a:r>
              <a:rPr lang="ru-RU" dirty="0" smtClean="0"/>
              <a:t>сочинение </a:t>
            </a:r>
            <a:r>
              <a:rPr lang="ru-RU" dirty="0"/>
              <a:t>начинается </a:t>
            </a:r>
            <a:r>
              <a:rPr lang="ru-RU" dirty="0">
                <a:solidFill>
                  <a:srgbClr val="C00000"/>
                </a:solidFill>
              </a:rPr>
              <a:t>в 10:00. </a:t>
            </a: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Комплекты </a:t>
            </a:r>
            <a:r>
              <a:rPr lang="ru-RU" dirty="0" smtClean="0"/>
              <a:t>тем </a:t>
            </a:r>
            <a:r>
              <a:rPr lang="ru-RU" dirty="0"/>
              <a:t>итогового сочинения выдаются участникам не ранее 10:00.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Во время проведения итогового </a:t>
            </a:r>
            <a:r>
              <a:rPr lang="ru-RU" dirty="0" smtClean="0"/>
              <a:t>сочинения </a:t>
            </a:r>
            <a:r>
              <a:rPr lang="ru-RU" dirty="0"/>
              <a:t>на рабочем столе/парте участника итогового </a:t>
            </a:r>
            <a:r>
              <a:rPr lang="ru-RU" dirty="0" smtClean="0"/>
              <a:t>сочинения, </a:t>
            </a:r>
            <a:r>
              <a:rPr lang="ru-RU" dirty="0"/>
              <a:t>помимо бланков итогового </a:t>
            </a:r>
            <a:r>
              <a:rPr lang="ru-RU" dirty="0" smtClean="0"/>
              <a:t>сочинения, </a:t>
            </a:r>
            <a:r>
              <a:rPr lang="ru-RU" dirty="0"/>
              <a:t>могут находиться: </a:t>
            </a:r>
          </a:p>
          <a:p>
            <a:r>
              <a:rPr lang="ru-RU" dirty="0"/>
              <a:t>− документ, удостоверяющий личность (паспорт); </a:t>
            </a:r>
          </a:p>
          <a:p>
            <a:r>
              <a:rPr lang="ru-RU" dirty="0"/>
              <a:t>− ручка гелевая или капиллярная с чернилами черного цвета; </a:t>
            </a:r>
          </a:p>
          <a:p>
            <a:r>
              <a:rPr lang="ru-RU" dirty="0"/>
              <a:t>− черновики, выданные по месту проведения итогового сочинения </a:t>
            </a:r>
            <a:endParaRPr lang="ru-RU" dirty="0" smtClean="0"/>
          </a:p>
          <a:p>
            <a:r>
              <a:rPr lang="ru-RU" dirty="0"/>
              <a:t>− темы итогового сочинения </a:t>
            </a:r>
            <a:endParaRPr lang="ru-RU" dirty="0" smtClean="0"/>
          </a:p>
          <a:p>
            <a:r>
              <a:rPr lang="ru-RU" dirty="0"/>
              <a:t>− инструкция для участника итогового сочинения </a:t>
            </a:r>
          </a:p>
          <a:p>
            <a:r>
              <a:rPr lang="ru-RU" dirty="0"/>
              <a:t>− лекарства (при необходимости)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 случае если участник итогового </a:t>
            </a:r>
            <a:r>
              <a:rPr lang="ru-RU" dirty="0" smtClean="0"/>
              <a:t>сочинения </a:t>
            </a:r>
            <a:r>
              <a:rPr lang="ru-RU" dirty="0"/>
              <a:t>по состоянию здоровья или другим объективным причинам </a:t>
            </a:r>
            <a:r>
              <a:rPr lang="ru-RU" dirty="0">
                <a:solidFill>
                  <a:srgbClr val="C00000"/>
                </a:solidFill>
              </a:rPr>
              <a:t>не может завершить </a:t>
            </a:r>
            <a:r>
              <a:rPr lang="ru-RU" dirty="0"/>
              <a:t>написание итогового </a:t>
            </a:r>
            <a:r>
              <a:rPr lang="ru-RU" dirty="0" smtClean="0"/>
              <a:t>сочинения, </a:t>
            </a:r>
            <a:r>
              <a:rPr lang="ru-RU" dirty="0"/>
              <a:t>он может покинуть учебный кабинет (оформляется «Акт о досрочном завершении написания итогового </a:t>
            </a:r>
            <a:r>
              <a:rPr lang="ru-RU" dirty="0" smtClean="0"/>
              <a:t>сочинения </a:t>
            </a:r>
            <a:r>
              <a:rPr lang="ru-RU" dirty="0"/>
              <a:t>по уважительным причинам»). Такие участники допускаются к повторной сдаче решением педагогического совета образовательной организации.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3529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Требование № 1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«Объём итогового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сочинения»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/>
              <a:t>Рекомендуемое количество слов–от 350. Максимальное количество слов в итоговом сочинении не устанавливается. Если в итоговом сочинении менее 250 слов, </a:t>
            </a:r>
            <a:r>
              <a:rPr lang="ru-RU" dirty="0" smtClean="0"/>
              <a:t>выставляется «</a:t>
            </a:r>
            <a:r>
              <a:rPr lang="ru-RU" dirty="0"/>
              <a:t>незачёт» за невыполнение требования № 1 и «незачёт» за работу в целом (такое итоговое сочинение не проверяется).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Требование </a:t>
            </a:r>
            <a:r>
              <a:rPr lang="ru-RU" b="1" dirty="0">
                <a:solidFill>
                  <a:srgbClr val="C00000"/>
                </a:solidFill>
              </a:rPr>
              <a:t>№ 2.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«Самостоятельность написания итогового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сочинения»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/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r>
              <a:rPr lang="ru-RU" dirty="0"/>
              <a:t>Допускается прямое или косвенное цитирование с обязательной ссылкой на источник (ссылка дается в свободной форме). Объём цитирования не должен превышать объём собственного текста участника итогового сочинения.</a:t>
            </a:r>
          </a:p>
          <a:p>
            <a:r>
              <a:rPr lang="ru-RU" dirty="0"/>
              <a:t>Если итоговое сочинение признано несамостоятельным, то выставляется «незачёт» за невыполнение требования № 2 и «незачет» за работу в целом (</a:t>
            </a:r>
            <a:r>
              <a:rPr lang="ru-RU" dirty="0" smtClean="0"/>
              <a:t>такое сочинение не проверяется по критериям оценивания)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04664"/>
            <a:ext cx="620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Требования к итоговому сочинению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1309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3386</TotalTime>
  <Words>2766</Words>
  <Application>Microsoft Office PowerPoint</Application>
  <PresentationFormat>Экран (4:3)</PresentationFormat>
  <Paragraphs>277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Arial</vt:lpstr>
      <vt:lpstr>Calibri</vt:lpstr>
      <vt:lpstr>Cambria</vt:lpstr>
      <vt:lpstr>Century Gothic</vt:lpstr>
      <vt:lpstr>Century Schoolbook</vt:lpstr>
      <vt:lpstr>Georgia</vt:lpstr>
      <vt:lpstr>Helvetica Light</vt:lpstr>
      <vt:lpstr>Palatino Linotype</vt:lpstr>
      <vt:lpstr>Times New Roman</vt:lpstr>
      <vt:lpstr>Trebuchet MS</vt:lpstr>
      <vt:lpstr>Wingdings</vt:lpstr>
      <vt:lpstr>Воздушный поток</vt:lpstr>
      <vt:lpstr>ГИА-11  ЕГЭ -2025</vt:lpstr>
      <vt:lpstr>Нормативные документы,  регламентирующие проведение ГИА – 11 в 2025 году.</vt:lpstr>
      <vt:lpstr>Общие сведения</vt:lpstr>
      <vt:lpstr>Допуск обучающихся к  ГИА</vt:lpstr>
      <vt:lpstr>Презентация PowerPoint</vt:lpstr>
      <vt:lpstr>Презентация PowerPoint</vt:lpstr>
      <vt:lpstr>Сочинение 2024-2025</vt:lpstr>
      <vt:lpstr>Презентация PowerPoint</vt:lpstr>
      <vt:lpstr>Презентация PowerPoint</vt:lpstr>
      <vt:lpstr>Сочинение 2024-2025</vt:lpstr>
      <vt:lpstr>Сочинение 2024-2025</vt:lpstr>
      <vt:lpstr>Особенности ЕГЭ:</vt:lpstr>
      <vt:lpstr>Правила подачи заявления на участие в ГИА</vt:lpstr>
      <vt:lpstr>Презентация PowerPoint</vt:lpstr>
      <vt:lpstr>Основной период проведения ЕГЭ:</vt:lpstr>
      <vt:lpstr> Расписание проведения ЕГЭ в 2025 году (проект)</vt:lpstr>
      <vt:lpstr>Дополнительные сроки проведения ЕГЭ:</vt:lpstr>
      <vt:lpstr>Результаты экзаменов публикуются на официальном портале Мэра и Правительства Москвы mos.ru.</vt:lpstr>
      <vt:lpstr>О результатах ЕГЭ </vt:lpstr>
      <vt:lpstr>Презентация PowerPoint</vt:lpstr>
      <vt:lpstr>Презентация PowerPoint</vt:lpstr>
      <vt:lpstr>Презентация PowerPoint</vt:lpstr>
      <vt:lpstr>Сроки действия результатов ЕГЭ</vt:lpstr>
      <vt:lpstr>Презентация PowerPoint</vt:lpstr>
      <vt:lpstr>Тренировочные мероприятия </vt:lpstr>
      <vt:lpstr>График проведения единых городских контрольных работ в формате ЕГЭ</vt:lpstr>
      <vt:lpstr>Презентация PowerPoint</vt:lpstr>
      <vt:lpstr>Презентация PowerPoint</vt:lpstr>
      <vt:lpstr>Презентация PowerPoint</vt:lpstr>
      <vt:lpstr>Порядок выдачи аттестатов о среднем общем образовании </vt:lpstr>
      <vt:lpstr>Порядок выдачи аттестатов о среднем общем образовании </vt:lpstr>
      <vt:lpstr>Порядок выдачи аттестатов о среднем общем образовании </vt:lpstr>
      <vt:lpstr>Порядок выдачи аттестатов о среднем общем образовании </vt:lpstr>
      <vt:lpstr>Порядок выдачи аттестатов о среднем общем образовании </vt:lpstr>
      <vt:lpstr>Медаль «За особые успехи в обучении» (Москва)</vt:lpstr>
      <vt:lpstr>Медаль «За особые успехи в обучении» (Москва)</vt:lpstr>
      <vt:lpstr>Презентация PowerPoint</vt:lpstr>
      <vt:lpstr>Полезная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-11</dc:title>
  <dc:creator>Татьяна</dc:creator>
  <cp:lastModifiedBy>SH-015</cp:lastModifiedBy>
  <cp:revision>168</cp:revision>
  <cp:lastPrinted>2019-01-16T07:06:56Z</cp:lastPrinted>
  <dcterms:created xsi:type="dcterms:W3CDTF">2014-03-11T07:36:57Z</dcterms:created>
  <dcterms:modified xsi:type="dcterms:W3CDTF">2024-11-06T08:41:34Z</dcterms:modified>
</cp:coreProperties>
</file>